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3"/>
  </p:notesMasterIdLst>
  <p:sldIdLst>
    <p:sldId id="256" r:id="rId2"/>
    <p:sldId id="270" r:id="rId3"/>
    <p:sldId id="261" r:id="rId4"/>
    <p:sldId id="283" r:id="rId5"/>
    <p:sldId id="258" r:id="rId6"/>
    <p:sldId id="257" r:id="rId7"/>
    <p:sldId id="259" r:id="rId8"/>
    <p:sldId id="260" r:id="rId9"/>
    <p:sldId id="262" r:id="rId10"/>
    <p:sldId id="264" r:id="rId11"/>
    <p:sldId id="265" r:id="rId12"/>
    <p:sldId id="271" r:id="rId13"/>
    <p:sldId id="278" r:id="rId14"/>
    <p:sldId id="295" r:id="rId15"/>
    <p:sldId id="282" r:id="rId16"/>
    <p:sldId id="266" r:id="rId17"/>
    <p:sldId id="297" r:id="rId18"/>
    <p:sldId id="298" r:id="rId19"/>
    <p:sldId id="272" r:id="rId20"/>
    <p:sldId id="273" r:id="rId21"/>
    <p:sldId id="276" r:id="rId22"/>
    <p:sldId id="274" r:id="rId23"/>
    <p:sldId id="275" r:id="rId24"/>
    <p:sldId id="281" r:id="rId25"/>
    <p:sldId id="277" r:id="rId26"/>
    <p:sldId id="313" r:id="rId27"/>
    <p:sldId id="279" r:id="rId28"/>
    <p:sldId id="284" r:id="rId29"/>
    <p:sldId id="285" r:id="rId30"/>
    <p:sldId id="287" r:id="rId31"/>
    <p:sldId id="288" r:id="rId32"/>
    <p:sldId id="309" r:id="rId33"/>
    <p:sldId id="267" r:id="rId34"/>
    <p:sldId id="299" r:id="rId35"/>
    <p:sldId id="300" r:id="rId36"/>
    <p:sldId id="305" r:id="rId37"/>
    <p:sldId id="306" r:id="rId38"/>
    <p:sldId id="307" r:id="rId39"/>
    <p:sldId id="308" r:id="rId40"/>
    <p:sldId id="268" r:id="rId41"/>
    <p:sldId id="280" r:id="rId42"/>
    <p:sldId id="290" r:id="rId43"/>
    <p:sldId id="269" r:id="rId44"/>
    <p:sldId id="289" r:id="rId45"/>
    <p:sldId id="291" r:id="rId46"/>
    <p:sldId id="292" r:id="rId47"/>
    <p:sldId id="293" r:id="rId48"/>
    <p:sldId id="310" r:id="rId49"/>
    <p:sldId id="294" r:id="rId50"/>
    <p:sldId id="312" r:id="rId51"/>
    <p:sldId id="311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08B699C-19E0-4B48-86E2-4D556D74BEB0}">
          <p14:sldIdLst>
            <p14:sldId id="256"/>
            <p14:sldId id="270"/>
            <p14:sldId id="261"/>
            <p14:sldId id="283"/>
            <p14:sldId id="258"/>
            <p14:sldId id="257"/>
            <p14:sldId id="259"/>
            <p14:sldId id="260"/>
            <p14:sldId id="262"/>
            <p14:sldId id="264"/>
            <p14:sldId id="265"/>
            <p14:sldId id="271"/>
            <p14:sldId id="278"/>
            <p14:sldId id="295"/>
            <p14:sldId id="282"/>
            <p14:sldId id="266"/>
            <p14:sldId id="297"/>
            <p14:sldId id="298"/>
            <p14:sldId id="272"/>
            <p14:sldId id="273"/>
            <p14:sldId id="276"/>
            <p14:sldId id="274"/>
            <p14:sldId id="275"/>
            <p14:sldId id="281"/>
            <p14:sldId id="277"/>
            <p14:sldId id="313"/>
            <p14:sldId id="279"/>
            <p14:sldId id="284"/>
            <p14:sldId id="285"/>
            <p14:sldId id="287"/>
            <p14:sldId id="288"/>
            <p14:sldId id="309"/>
            <p14:sldId id="267"/>
            <p14:sldId id="299"/>
            <p14:sldId id="300"/>
            <p14:sldId id="305"/>
            <p14:sldId id="306"/>
            <p14:sldId id="307"/>
            <p14:sldId id="308"/>
            <p14:sldId id="268"/>
            <p14:sldId id="280"/>
            <p14:sldId id="290"/>
            <p14:sldId id="269"/>
            <p14:sldId id="289"/>
            <p14:sldId id="291"/>
            <p14:sldId id="292"/>
            <p14:sldId id="293"/>
            <p14:sldId id="310"/>
            <p14:sldId id="294"/>
            <p14:sldId id="312"/>
            <p14:sldId id="31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0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60155F-DD5C-4447-8486-BE7D94F40334}" type="datetimeFigureOut">
              <a:rPr lang="en-CA" smtClean="0"/>
              <a:t>26/02/2019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0AAFB8-8737-4244-9748-0CFE10BB05A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77359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36820-ACA0-47A1-B0DA-A412007533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3A6454-D564-46D9-B761-3EE768DD0A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7DC2F-2DBF-4E61-9B5A-870CBDAB8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ED63A-BFFA-48C7-BC7E-66B3E99E9E9A}" type="datetime1">
              <a:rPr lang="en-CA" smtClean="0"/>
              <a:t>26/02/2019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33FA3C-E048-41D4-94B9-EA8088C1A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C. O'Flynn - Embedded World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266977-EF3A-4010-874C-35C41CD31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FC2E4-A527-40F1-8298-97D9AB5FDC8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90159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DDA6F-DF0F-4540-884F-7EDB28536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3AFCDE-21F1-4C48-93B2-3B697D77D9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93561E-7692-4C72-8B99-75715B967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E85AF-E87B-4FCA-80DF-86779F926D16}" type="datetime1">
              <a:rPr lang="en-CA" smtClean="0"/>
              <a:t>26/02/2019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C95B72-C8A9-434C-938D-AD4C922D1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C. O'Flynn - Embedded World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7CB32D-6A59-4940-ABD9-0B41E8EE3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FC2E4-A527-40F1-8298-97D9AB5FDC8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68140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0AE162-C895-4264-85AF-FB0E45F7D0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D77E82-2C44-497A-8551-842B3EBC6C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3AD2AB-8EC3-42FE-B294-4B8689EB7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905B9-D734-4496-9CE9-8F59CB19449B}" type="datetime1">
              <a:rPr lang="en-CA" smtClean="0"/>
              <a:t>26/02/2019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6AAEDB-27A9-4F0A-962E-D7F29B84B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C. O'Flynn - Embedded World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FC5F40-2B49-482C-9299-E6E0AF1ED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FC2E4-A527-40F1-8298-97D9AB5FDC8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73686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07C89-3F0B-4916-BD35-F41E3FF53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FCC951-6824-44AA-BAE3-21D7B8A9CA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BF7B09-4400-4C7F-86E3-7E4FD2A9E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96D4D-0792-443E-A5DB-8A1C35E4304C}" type="datetime1">
              <a:rPr lang="en-CA" smtClean="0"/>
              <a:t>26/02/2019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282210-D6D2-4EB8-9FC0-4158B94BE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C. O'Flynn - Embedded World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FB8F52-33B0-42B2-A886-0B3ADA8A6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FC2E4-A527-40F1-8298-97D9AB5FDC8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17821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97698-2DFC-409C-A7D4-F4ADFF932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9189B1-1518-4BC0-8F14-FFA81A74A8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8B4277-43BE-4ED7-83F9-FE28F46FF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980D6-D874-4476-899C-3CC9D4967F13}" type="datetime1">
              <a:rPr lang="en-CA" smtClean="0"/>
              <a:t>26/02/2019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5BAF63-7F11-46B9-B110-41136D72E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C. O'Flynn - Embedded World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07CA35-4670-42B3-84D6-50D7903BD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FC2E4-A527-40F1-8298-97D9AB5FDC8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25345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7518D-1C59-4796-BAD8-DA3E67436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7B7C20-4802-47B1-9756-6D2D4B498F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0888CD-901D-4BFF-9EAD-B13BBA24E1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4939D9-6BA7-479A-A04A-CDB907A49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458EE-6235-4B57-929E-7B6D975BC454}" type="datetime1">
              <a:rPr lang="en-CA" smtClean="0"/>
              <a:t>26/02/2019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166CCB-D1D2-4514-9C83-4D112B08F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C. O'Flynn - Embedded World 2019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3F058E-0A8E-4F0B-9576-531587595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FC2E4-A527-40F1-8298-97D9AB5FDC8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5320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0C365-A307-44BB-834B-3CF1BB3D0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55FA9A-C12C-449A-BC33-A213FDF6D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CE8DE9-7E05-4641-AFDD-08EC1A3E06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B4622B-1526-4C2E-BE2A-DA8BF69799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3857ED-1292-485B-830D-DF011F03DD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34BAA0-0116-4CD1-90B8-6BA6A35C5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B8C4C-FB70-4C65-A3E9-26D88043C13C}" type="datetime1">
              <a:rPr lang="en-CA" smtClean="0"/>
              <a:t>26/02/2019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7025CE-F0D0-45CA-AE39-F5262F52A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C. O'Flynn - Embedded World 2019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920EF6-F49C-4759-BF2F-E1BFA4C2E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FC2E4-A527-40F1-8298-97D9AB5FDC8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43389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75C37-8EA7-406E-9E9F-6C2E9E04F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5B795E-DA29-4FD0-82FA-BB16E1C44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E5A97-3345-4F2E-A147-6672228BE058}" type="datetime1">
              <a:rPr lang="en-CA" smtClean="0"/>
              <a:t>26/02/2019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DCFE1B-E094-4FF2-B2F2-A6347E4B4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C. O'Flynn - Embedded World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286DA4-5ABD-4C1D-B3CE-0DABAFC13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FC2E4-A527-40F1-8298-97D9AB5FDC8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4129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2F2B4D-EB7F-4910-810F-AEFE70876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C3B34-41B2-4C24-B112-B20EA055620A}" type="datetime1">
              <a:rPr lang="en-CA" smtClean="0"/>
              <a:t>26/02/2019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853387-D3B5-49FC-8E80-907877780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C. O'Flynn - Embedded World 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CCF208-DF00-4491-B3BB-2CC73B1E6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FC2E4-A527-40F1-8298-97D9AB5FDC8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84470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02100-349E-4F8B-8C7A-2F7DC7A9D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82A693-0870-4B03-B281-1427A58FE8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AE4192-6B69-40B2-A6F0-2C3A2CF70F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F63A5A-4FB6-4793-8141-127BE9D80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6E194-5AE5-4051-AC4B-122A40ACBF9A}" type="datetime1">
              <a:rPr lang="en-CA" smtClean="0"/>
              <a:t>26/02/2019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2B09D0-7BCB-4A9B-8E82-204640E21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C. O'Flynn - Embedded World 2019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95E7C8-EAA9-486C-A69D-267CDAB5C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FC2E4-A527-40F1-8298-97D9AB5FDC8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06224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0DE5F-2AE7-484B-BEC4-D77510E69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40D4AF-7600-41FF-89B1-AAB499B7AB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F8AADE-D1EA-4DF6-870A-4121D85277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C3884C-90F9-4AFA-8866-D88495D38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D2DDC-7415-4AD1-96F3-2715CD0FBBC7}" type="datetime1">
              <a:rPr lang="en-CA" smtClean="0"/>
              <a:t>26/02/2019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44E537-8F06-483E-ABD5-A61890885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C. O'Flynn - Embedded World 2019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EE474D-2318-4A6E-B0DE-8EF53D26E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FC2E4-A527-40F1-8298-97D9AB5FDC8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29920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00C6EF-FF7D-417F-B9C5-42BFF0CD7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A247C3-51C8-4C1B-8E98-39C8B4FD43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2303B8-81D4-4683-AAD2-75084D7E2C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F4E07F-983A-4C73-9658-DE890A0758D5}" type="datetime1">
              <a:rPr lang="en-CA" smtClean="0"/>
              <a:t>26/02/2019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0B1DFD-9642-48D9-9700-B7C2C43BFE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CA"/>
              <a:t>C. O'Flynn - Embedded World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475C0D-E467-48FB-943C-C87AAAE7B5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BFC2E4-A527-40F1-8298-97D9AB5FDC8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7119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budgettraveller.org/cheapest-beer-in-europe-check-my-europe-cheap-beer-index/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E54E0BE-072A-4DF2-B030-BF6E32EFAB9A}"/>
              </a:ext>
            </a:extLst>
          </p:cNvPr>
          <p:cNvSpPr/>
          <p:nvPr/>
        </p:nvSpPr>
        <p:spPr>
          <a:xfrm>
            <a:off x="0" y="0"/>
            <a:ext cx="12192000" cy="5729681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0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30C32C-8C4E-47BB-A0DA-1921CD4D47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2058" y="753044"/>
            <a:ext cx="10147883" cy="2387600"/>
          </a:xfrm>
        </p:spPr>
        <p:txBody>
          <a:bodyPr>
            <a:normAutofit fontScale="90000"/>
          </a:bodyPr>
          <a:lstStyle/>
          <a:p>
            <a:r>
              <a:rPr lang="en-CA" dirty="0">
                <a:solidFill>
                  <a:schemeClr val="bg1"/>
                </a:solidFill>
              </a:rPr>
              <a:t>Breaking Security: Power Analysis &amp; Fault Injection Attacks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1DA0D0-1565-40D7-9667-A7C78894E1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70486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en-CA" dirty="0">
                <a:solidFill>
                  <a:schemeClr val="bg1"/>
                </a:solidFill>
              </a:rPr>
              <a:t>Dr. Colin O’Flynn</a:t>
            </a:r>
          </a:p>
          <a:p>
            <a:endParaRPr lang="en-CA" dirty="0">
              <a:solidFill>
                <a:schemeClr val="bg1"/>
              </a:solidFill>
            </a:endParaRPr>
          </a:p>
          <a:p>
            <a:pPr algn="l"/>
            <a:r>
              <a:rPr lang="en-CA" dirty="0">
                <a:solidFill>
                  <a:schemeClr val="bg1"/>
                </a:solidFill>
              </a:rPr>
              <a:t>	C.T.O.						Assistant Professor</a:t>
            </a:r>
          </a:p>
          <a:p>
            <a:pPr algn="l"/>
            <a:r>
              <a:rPr lang="en-CA" dirty="0" err="1">
                <a:solidFill>
                  <a:schemeClr val="bg1"/>
                </a:solidFill>
              </a:rPr>
              <a:t>NewAE</a:t>
            </a:r>
            <a:r>
              <a:rPr lang="en-CA" dirty="0">
                <a:solidFill>
                  <a:schemeClr val="bg1"/>
                </a:solidFill>
              </a:rPr>
              <a:t> Technology Inc.				Dalhousie University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2C81D3-ED79-45D7-ABAD-86CEA9B6DF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35" y="5886771"/>
            <a:ext cx="4743107" cy="7851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8B986A9-962F-436B-A9D3-9116E281AF99}"/>
              </a:ext>
            </a:extLst>
          </p:cNvPr>
          <p:cNvSpPr txBox="1"/>
          <p:nvPr/>
        </p:nvSpPr>
        <p:spPr>
          <a:xfrm>
            <a:off x="4211770" y="3225278"/>
            <a:ext cx="37684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i="1" dirty="0">
                <a:solidFill>
                  <a:srgbClr val="FFFF00"/>
                </a:solidFill>
              </a:rPr>
              <a:t>A far-too-fast overview.</a:t>
            </a:r>
          </a:p>
        </p:txBody>
      </p:sp>
    </p:spTree>
    <p:extLst>
      <p:ext uri="{BB962C8B-B14F-4D97-AF65-F5344CB8AC3E}">
        <p14:creationId xmlns:p14="http://schemas.microsoft.com/office/powerpoint/2010/main" val="33664763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CD086-9D6D-4F0D-9C3E-612D8147D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What went wrong??</a:t>
            </a:r>
          </a:p>
        </p:txBody>
      </p:sp>
      <p:pic>
        <p:nvPicPr>
          <p:cNvPr id="1026" name="Picture 2" descr="Image result for car in roof">
            <a:extLst>
              <a:ext uri="{FF2B5EF4-FFF2-40B4-BE49-F238E27FC236}">
                <a16:creationId xmlns:a16="http://schemas.microsoft.com/office/drawing/2014/main" id="{7457A4E3-FD3E-410B-A611-0A22D6B33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775" y="1690688"/>
            <a:ext cx="4391025" cy="384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CB3037-0B62-42FC-BA62-0AEFC91D2AF4}"/>
              </a:ext>
            </a:extLst>
          </p:cNvPr>
          <p:cNvSpPr txBox="1"/>
          <p:nvPr/>
        </p:nvSpPr>
        <p:spPr>
          <a:xfrm>
            <a:off x="1057013" y="1690688"/>
            <a:ext cx="530184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/>
              <a:t>Were solutions just not deployed (old devices)?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2800" dirty="0"/>
          </a:p>
          <a:p>
            <a:endParaRPr lang="en-CA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/>
              <a:t>Were solutions misapplied?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2800" dirty="0"/>
          </a:p>
          <a:p>
            <a:endParaRPr lang="en-CA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/>
              <a:t>Do solutions work?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B7C54C-1433-4D3C-BF36-AA9123A14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C. O'Flynn - Embedded World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06A3D1-BE51-4643-AEB3-ABAEDD48E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FC2E4-A527-40F1-8298-97D9AB5FDC82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570476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FDDD5-8B1E-4C80-9749-650266C45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645" y="385673"/>
            <a:ext cx="11306710" cy="1325563"/>
          </a:xfrm>
        </p:spPr>
        <p:txBody>
          <a:bodyPr/>
          <a:lstStyle/>
          <a:p>
            <a:r>
              <a:rPr lang="en-CA" dirty="0"/>
              <a:t>Example Solution: Platform Security Architecture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9E91D9-2D47-444C-B98D-DF8477409B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21981"/>
            <a:ext cx="12192000" cy="4609281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CC559E-B1DC-4202-876F-11F47AC49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C. O'Flynn - Embedded World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9F9994-7404-4960-B425-0D7C326B9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FC2E4-A527-40F1-8298-97D9AB5FDC82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49172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D5AE79-F612-43CB-A67C-825BA01D64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8376" y="271593"/>
            <a:ext cx="9525000" cy="1600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3088CA-7CA5-4129-96A6-5091B26A93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1230" y="2394410"/>
            <a:ext cx="9815424" cy="11965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AE5166-BE73-4C24-B937-9B191FB4AC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7055" y="4055075"/>
            <a:ext cx="10059599" cy="208566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B8CBCDF-6851-4EB8-B0DA-F5C4D47FA942}"/>
              </a:ext>
            </a:extLst>
          </p:cNvPr>
          <p:cNvSpPr/>
          <p:nvPr/>
        </p:nvSpPr>
        <p:spPr>
          <a:xfrm>
            <a:off x="6300876" y="5503178"/>
            <a:ext cx="3430353" cy="36072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396F76-93B3-4627-8919-65AEE5D53CEE}"/>
              </a:ext>
            </a:extLst>
          </p:cNvPr>
          <p:cNvSpPr txBox="1"/>
          <p:nvPr/>
        </p:nvSpPr>
        <p:spPr>
          <a:xfrm rot="16200000">
            <a:off x="-124100" y="4357727"/>
            <a:ext cx="20856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dirty="0"/>
              <a:t>Trusted Base System Architecture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2C1C76-4D3D-4992-B4AC-3FF64BB6B872}"/>
              </a:ext>
            </a:extLst>
          </p:cNvPr>
          <p:cNvSpPr txBox="1"/>
          <p:nvPr/>
        </p:nvSpPr>
        <p:spPr>
          <a:xfrm rot="16200000">
            <a:off x="587044" y="2423528"/>
            <a:ext cx="13794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dirty="0"/>
              <a:t>Security Model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BECE9D-B4CD-4A74-B69B-B126F9B47E72}"/>
              </a:ext>
            </a:extLst>
          </p:cNvPr>
          <p:cNvSpPr txBox="1"/>
          <p:nvPr/>
        </p:nvSpPr>
        <p:spPr>
          <a:xfrm rot="16200000">
            <a:off x="587045" y="484261"/>
            <a:ext cx="13794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dirty="0"/>
              <a:t>Threat Model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A07EB7F-2031-4AFC-94CD-648923634BD4}"/>
              </a:ext>
            </a:extLst>
          </p:cNvPr>
          <p:cNvCxnSpPr/>
          <p:nvPr/>
        </p:nvCxnSpPr>
        <p:spPr>
          <a:xfrm>
            <a:off x="352338" y="1971413"/>
            <a:ext cx="1136708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8941BAC-79E5-45C5-BC29-1D6B2503F4E2}"/>
              </a:ext>
            </a:extLst>
          </p:cNvPr>
          <p:cNvCxnSpPr/>
          <p:nvPr/>
        </p:nvCxnSpPr>
        <p:spPr>
          <a:xfrm>
            <a:off x="412459" y="3784833"/>
            <a:ext cx="1136708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FE9810C5-7E94-4912-B246-2B81CC89EF0D}"/>
              </a:ext>
            </a:extLst>
          </p:cNvPr>
          <p:cNvSpPr/>
          <p:nvPr/>
        </p:nvSpPr>
        <p:spPr>
          <a:xfrm>
            <a:off x="5010370" y="4917544"/>
            <a:ext cx="3009506" cy="36072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E3CB36F-6BC6-4F57-8E6C-2F0A9F8DF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C. O'Flynn - Embedded World 2019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D4419D-C63E-4C42-BA4E-798229387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FC2E4-A527-40F1-8298-97D9AB5FDC82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988347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FE561-A923-49B2-83BF-C5AEBCB89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31554" cy="1325563"/>
          </a:xfrm>
        </p:spPr>
        <p:txBody>
          <a:bodyPr/>
          <a:lstStyle/>
          <a:p>
            <a:r>
              <a:rPr lang="en-CA" dirty="0"/>
              <a:t>Reality: Consumer IoT Device (Released </a:t>
            </a:r>
            <a:r>
              <a:rPr lang="en-CA" u="sng" dirty="0"/>
              <a:t>2018</a:t>
            </a:r>
            <a:r>
              <a:rPr lang="en-CA" dirty="0"/>
              <a:t>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3DE303-1ED6-4433-9181-1C08A1641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C. O'Flynn - Embedded World 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2CDAA6-2666-43B3-A3D8-9CB5FCA57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FC2E4-A527-40F1-8298-97D9AB5FDC82}" type="slidenum">
              <a:rPr lang="en-CA" smtClean="0"/>
              <a:t>13</a:t>
            </a:fld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1CE038-90A0-447E-A422-35FF01896A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382610"/>
            <a:ext cx="10125075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2717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D8EB4-F3B4-4037-B42D-E1CED2D1E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Why care about “advanced” attacks?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ABBE02-EE6D-4186-A265-589915B929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Closing debug interface, using encryption, etc. is “easy” first step.</a:t>
            </a:r>
          </a:p>
          <a:p>
            <a:r>
              <a:rPr lang="en-CA" dirty="0"/>
              <a:t>Attackers will </a:t>
            </a:r>
            <a:r>
              <a:rPr lang="en-CA" u="sng" dirty="0"/>
              <a:t>quickly</a:t>
            </a:r>
            <a:r>
              <a:rPr lang="en-CA" dirty="0"/>
              <a:t> move to these advanced attacks, you may be unhappy to discover how well they work…</a:t>
            </a:r>
          </a:p>
          <a:p>
            <a:r>
              <a:rPr lang="en-CA" dirty="0"/>
              <a:t>They aren’t that difficult in real life. </a:t>
            </a:r>
          </a:p>
          <a:p>
            <a:endParaRPr lang="en-CA" dirty="0"/>
          </a:p>
          <a:p>
            <a:pPr lvl="1"/>
            <a:r>
              <a:rPr lang="en-CA" dirty="0"/>
              <a:t>I’m going to (try) and do some live for you right now.</a:t>
            </a:r>
          </a:p>
          <a:p>
            <a:pPr marL="457200" lvl="1" indent="0">
              <a:buNone/>
            </a:pPr>
            <a:endParaRPr lang="en-CA" dirty="0"/>
          </a:p>
          <a:p>
            <a:pPr lvl="1"/>
            <a:r>
              <a:rPr lang="en-CA" dirty="0"/>
              <a:t>If you’d like to see more, I can show you some either at booth 4A-313, or in my workshop tomorrow!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C73101-4B21-49CF-A1AE-592F10E12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C. O'Flynn - Embedded World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982E79-12AB-458B-ADBC-D9A0287B6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FC2E4-A527-40F1-8298-97D9AB5FDC82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286031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2F5CE-2354-43A5-AFF5-9B90EA124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Power Analysis &amp; Fault Injection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9ADFEA-B8C7-47BC-A58B-3D4FE817A1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These attacks are often </a:t>
            </a:r>
            <a:r>
              <a:rPr lang="en-CA" i="1" dirty="0"/>
              <a:t>much easier</a:t>
            </a:r>
            <a:r>
              <a:rPr lang="en-CA" dirty="0"/>
              <a:t> to execute than you expect.</a:t>
            </a:r>
          </a:p>
          <a:p>
            <a:endParaRPr lang="en-CA" dirty="0"/>
          </a:p>
          <a:p>
            <a:r>
              <a:rPr lang="en-CA" dirty="0"/>
              <a:t>Protecting against the attack is often very difficult/expensive.</a:t>
            </a:r>
          </a:p>
          <a:p>
            <a:endParaRPr lang="en-CA" dirty="0"/>
          </a:p>
          <a:p>
            <a:r>
              <a:rPr lang="en-CA" dirty="0"/>
              <a:t>Protecting against the </a:t>
            </a:r>
            <a:r>
              <a:rPr lang="en-CA" i="1" dirty="0"/>
              <a:t>effect</a:t>
            </a:r>
            <a:r>
              <a:rPr lang="en-CA" dirty="0"/>
              <a:t> is often easy *if* you know about the attack being possible.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D77096-87C8-43A6-884E-8D7B57EFC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C. O'Flynn - Embedded World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76D92F-8ED1-4F57-BE80-F1649BECD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FC2E4-A527-40F1-8298-97D9AB5FDC82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364847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EDE5D-DB69-4B67-8F37-0A4E34F60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Part 1 – Side Channel Analysis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D2CF69-2178-4034-A514-E929EEA9D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C. O'Flynn - Embedded World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4B8021-15FF-4893-9549-BBD84B835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FC2E4-A527-40F1-8298-97D9AB5FDC82}" type="slidenum">
              <a:rPr lang="en-CA" smtClean="0"/>
              <a:t>16</a:t>
            </a:fld>
            <a:endParaRPr lang="en-CA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9582F9-4F98-4455-8A92-502E417901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586" y="1523998"/>
            <a:ext cx="4858514" cy="413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2222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9DCC9-41D2-4ACB-A0A8-CC4B810F5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/>
              <a:t>ChipWhisperer</a:t>
            </a:r>
            <a:r>
              <a:rPr lang="en-CA" dirty="0"/>
              <a:t> Project – Open Source!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798675-FFB2-420C-98A1-AF4486341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C. O'Flynn - Embedded World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10927E-6492-4EFE-9E72-FE43D4AE0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FC2E4-A527-40F1-8298-97D9AB5FDC82}" type="slidenum">
              <a:rPr lang="en-CA" smtClean="0"/>
              <a:t>17</a:t>
            </a:fld>
            <a:endParaRPr lang="en-CA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99D500-D907-4D6C-B334-22C41D9938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619" y="1493773"/>
            <a:ext cx="9173845" cy="4730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874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9DCC9-41D2-4ACB-A0A8-CC4B810F5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/>
              <a:t>ChipWhisperer</a:t>
            </a:r>
            <a:r>
              <a:rPr lang="en-CA" dirty="0"/>
              <a:t> Project – </a:t>
            </a:r>
            <a:r>
              <a:rPr lang="en-CA"/>
              <a:t>Open Source!</a:t>
            </a:r>
            <a:endParaRPr lang="en-C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798675-FFB2-420C-98A1-AF4486341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C. O'Flynn - Embedded World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10927E-6492-4EFE-9E72-FE43D4AE0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FC2E4-A527-40F1-8298-97D9AB5FDC82}" type="slidenum">
              <a:rPr lang="en-CA" smtClean="0"/>
              <a:t>18</a:t>
            </a:fld>
            <a:endParaRPr lang="en-C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1796CC-3353-42AD-833A-960C1BB117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8498" y="1690688"/>
            <a:ext cx="8996406" cy="4477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854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843AA-17A0-463C-AF72-335E49229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Side-Channel – Expensive, Lab Required, etc.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B6B236-9C21-4E8E-B423-907F065DEC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714" y="1904300"/>
            <a:ext cx="10559361" cy="4422222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24C388-6D21-479E-BE26-247550FA8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C. O'Flynn - Embedded World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FC2674-E19F-4800-80D8-F06F12363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FC2E4-A527-40F1-8298-97D9AB5FDC82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528720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44A8C-2EE5-4B50-B953-E0EFBB1DB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About 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988F35-FCBA-47A5-9A9D-150F8B9241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302000" cy="147637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CA" dirty="0"/>
              <a:t>Assistant Professor</a:t>
            </a:r>
          </a:p>
          <a:p>
            <a:pPr marL="0" indent="0">
              <a:buNone/>
            </a:pPr>
            <a:r>
              <a:rPr lang="en-CA" dirty="0"/>
              <a:t>Dalhousie University</a:t>
            </a:r>
          </a:p>
          <a:p>
            <a:pPr marL="0" indent="0">
              <a:buNone/>
            </a:pPr>
            <a:r>
              <a:rPr lang="en-CA" dirty="0"/>
              <a:t>Halifax, NS, Canada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CD08B3-7DD2-406E-A52F-ABAA249A0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C. O'Flynn - Embedded World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C875D8-9E45-43FB-AC35-653430DD8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FC2E4-A527-40F1-8298-97D9AB5FDC82}" type="slidenum">
              <a:rPr lang="en-CA" smtClean="0"/>
              <a:t>2</a:t>
            </a:fld>
            <a:endParaRPr lang="en-CA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A7ACDC4-7D24-4170-A371-2152AA24A601}"/>
              </a:ext>
            </a:extLst>
          </p:cNvPr>
          <p:cNvSpPr txBox="1">
            <a:spLocks/>
          </p:cNvSpPr>
          <p:nvPr/>
        </p:nvSpPr>
        <p:spPr>
          <a:xfrm>
            <a:off x="838200" y="3908425"/>
            <a:ext cx="3302000" cy="147637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CA" dirty="0"/>
              <a:t>C.T.O.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CA" dirty="0" err="1"/>
              <a:t>NewAE</a:t>
            </a:r>
            <a:r>
              <a:rPr lang="en-CA" dirty="0"/>
              <a:t> Technology Inc.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CA" dirty="0"/>
              <a:t>Halifax, NS, Canada</a:t>
            </a: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278796FE-6006-4DD6-B01A-DBB406668B5A}"/>
              </a:ext>
            </a:extLst>
          </p:cNvPr>
          <p:cNvSpPr/>
          <p:nvPr/>
        </p:nvSpPr>
        <p:spPr>
          <a:xfrm>
            <a:off x="4495800" y="1825624"/>
            <a:ext cx="723900" cy="369887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CCAA72-0B81-4AAA-8E71-81A4FE6A7E39}"/>
              </a:ext>
            </a:extLst>
          </p:cNvPr>
          <p:cNvSpPr txBox="1"/>
          <p:nvPr/>
        </p:nvSpPr>
        <p:spPr>
          <a:xfrm>
            <a:off x="5911850" y="1946027"/>
            <a:ext cx="44831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/>
              <a:t>Things I’ve done/do:</a:t>
            </a:r>
          </a:p>
          <a:p>
            <a:endParaRPr lang="en-CA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 err="1"/>
              <a:t>ChipWhisperer</a:t>
            </a:r>
            <a:r>
              <a:rPr lang="en-CA" sz="2400" dirty="0"/>
              <a:t> Project.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Philips Hue Worm attack.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Smart lock attack.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802.15.4 attacks.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Circuit Cellar columnist.</a:t>
            </a:r>
          </a:p>
          <a:p>
            <a:endParaRPr lang="en-CA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2400" dirty="0"/>
          </a:p>
        </p:txBody>
      </p:sp>
    </p:spTree>
    <p:extLst>
      <p:ext uri="{BB962C8B-B14F-4D97-AF65-F5344CB8AC3E}">
        <p14:creationId xmlns:p14="http://schemas.microsoft.com/office/powerpoint/2010/main" val="16670730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786BE-BF71-4594-BA97-B61BDB286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Side-Channel – Even Cheaper??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75A4F2-1B4E-4683-91D3-4DB3EF9F5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C. O'Flynn - Embedded World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9A2958-55EC-4A43-B51B-B3C8DA4A1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FC2E4-A527-40F1-8298-97D9AB5FDC82}" type="slidenum">
              <a:rPr lang="en-CA" smtClean="0"/>
              <a:t>20</a:t>
            </a:fld>
            <a:endParaRPr lang="en-CA"/>
          </a:p>
        </p:txBody>
      </p:sp>
      <p:pic>
        <p:nvPicPr>
          <p:cNvPr id="2050" name="Picture 2" descr="CWNANO RESIZE.png">
            <a:extLst>
              <a:ext uri="{FF2B5EF4-FFF2-40B4-BE49-F238E27FC236}">
                <a16:creationId xmlns:a16="http://schemas.microsoft.com/office/drawing/2014/main" id="{35A04FA2-B3D9-469F-B36E-74F4A19DB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23" y="1381882"/>
            <a:ext cx="7383255" cy="4974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8718AA-DDB2-4DAD-A418-224150D7ACF9}"/>
              </a:ext>
            </a:extLst>
          </p:cNvPr>
          <p:cNvSpPr txBox="1"/>
          <p:nvPr/>
        </p:nvSpPr>
        <p:spPr>
          <a:xfrm>
            <a:off x="9748618" y="679123"/>
            <a:ext cx="12415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dirty="0"/>
              <a:t>$50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FF6F3F0-12E8-4259-944B-D613046F23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2485846"/>
              </p:ext>
            </p:extLst>
          </p:nvPr>
        </p:nvGraphicFramePr>
        <p:xfrm>
          <a:off x="8896348" y="2334174"/>
          <a:ext cx="2914652" cy="39034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0352">
                  <a:extLst>
                    <a:ext uri="{9D8B030D-6E8A-4147-A177-3AD203B41FA5}">
                      <a16:colId xmlns:a16="http://schemas.microsoft.com/office/drawing/2014/main" val="1494524588"/>
                    </a:ext>
                  </a:extLst>
                </a:gridCol>
                <a:gridCol w="1384300">
                  <a:extLst>
                    <a:ext uri="{9D8B030D-6E8A-4147-A177-3AD203B41FA5}">
                      <a16:colId xmlns:a16="http://schemas.microsoft.com/office/drawing/2014/main" val="3358571262"/>
                    </a:ext>
                  </a:extLst>
                </a:gridCol>
              </a:tblGrid>
              <a:tr h="433716">
                <a:tc>
                  <a:txBody>
                    <a:bodyPr/>
                    <a:lstStyle/>
                    <a:p>
                      <a:r>
                        <a:rPr lang="en-CA" dirty="0"/>
                        <a:t>Country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Avg. Pints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7135472"/>
                  </a:ext>
                </a:extLst>
              </a:tr>
              <a:tr h="433716">
                <a:tc>
                  <a:txBody>
                    <a:bodyPr/>
                    <a:lstStyle/>
                    <a:p>
                      <a:r>
                        <a:rPr lang="en-CA" dirty="0"/>
                        <a:t>Germany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1877154"/>
                  </a:ext>
                </a:extLst>
              </a:tr>
              <a:tr h="433716">
                <a:tc>
                  <a:txBody>
                    <a:bodyPr/>
                    <a:lstStyle/>
                    <a:p>
                      <a:r>
                        <a:rPr lang="en-CA" dirty="0"/>
                        <a:t>Norway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621097"/>
                  </a:ext>
                </a:extLst>
              </a:tr>
              <a:tr h="433716">
                <a:tc>
                  <a:txBody>
                    <a:bodyPr/>
                    <a:lstStyle/>
                    <a:p>
                      <a:r>
                        <a:rPr lang="en-CA" dirty="0"/>
                        <a:t>France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865594"/>
                  </a:ext>
                </a:extLst>
              </a:tr>
              <a:tr h="433716">
                <a:tc>
                  <a:txBody>
                    <a:bodyPr/>
                    <a:lstStyle/>
                    <a:p>
                      <a:r>
                        <a:rPr lang="en-CA" dirty="0"/>
                        <a:t>Finland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68811"/>
                  </a:ext>
                </a:extLst>
              </a:tr>
              <a:tr h="433716">
                <a:tc>
                  <a:txBody>
                    <a:bodyPr/>
                    <a:lstStyle/>
                    <a:p>
                      <a:r>
                        <a:rPr lang="en-CA" dirty="0"/>
                        <a:t>Sweden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109910"/>
                  </a:ext>
                </a:extLst>
              </a:tr>
              <a:tr h="433716">
                <a:tc>
                  <a:txBody>
                    <a:bodyPr/>
                    <a:lstStyle/>
                    <a:p>
                      <a:r>
                        <a:rPr lang="en-CA" dirty="0"/>
                        <a:t>Italy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0994324"/>
                  </a:ext>
                </a:extLst>
              </a:tr>
              <a:tr h="433716">
                <a:tc>
                  <a:txBody>
                    <a:bodyPr/>
                    <a:lstStyle/>
                    <a:p>
                      <a:r>
                        <a:rPr lang="en-CA" dirty="0"/>
                        <a:t>England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3059357"/>
                  </a:ext>
                </a:extLst>
              </a:tr>
              <a:tr h="433716">
                <a:tc>
                  <a:txBody>
                    <a:bodyPr/>
                    <a:lstStyle/>
                    <a:p>
                      <a:r>
                        <a:rPr lang="en-CA" dirty="0"/>
                        <a:t>Ukraine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86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8555018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E851F782-2C1C-4628-99E2-365C20157B96}"/>
              </a:ext>
            </a:extLst>
          </p:cNvPr>
          <p:cNvSpPr txBox="1"/>
          <p:nvPr/>
        </p:nvSpPr>
        <p:spPr>
          <a:xfrm>
            <a:off x="9118600" y="1858810"/>
            <a:ext cx="3187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Or in pint-equivalents: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AC40FC8-869E-459A-8904-E73E3A8B44B4}"/>
              </a:ext>
            </a:extLst>
          </p:cNvPr>
          <p:cNvSpPr/>
          <p:nvPr/>
        </p:nvSpPr>
        <p:spPr>
          <a:xfrm>
            <a:off x="8896348" y="6203100"/>
            <a:ext cx="307181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100" dirty="0">
                <a:hlinkClick r:id="rId3"/>
              </a:rPr>
              <a:t>https://budgettraveller.org/cheapest-beer-in-europe-check-my-europe-cheap-beer-index/</a:t>
            </a:r>
            <a:endParaRPr lang="en-CA" sz="1100" dirty="0"/>
          </a:p>
        </p:txBody>
      </p:sp>
    </p:spTree>
    <p:extLst>
      <p:ext uri="{BB962C8B-B14F-4D97-AF65-F5344CB8AC3E}">
        <p14:creationId xmlns:p14="http://schemas.microsoft.com/office/powerpoint/2010/main" val="27450489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FCE6B95-BE60-4C4F-936A-AEFB9ABBC6F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8854"/>
            <a:ext cx="9481910" cy="65243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DDE7AF-DF05-4F3A-B5FD-033F6DCD36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79741" y="164757"/>
            <a:ext cx="3468129" cy="2866768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6F04E69-8E47-4F81-9972-F851C4CE5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C. O'Flynn - Embedded World 2019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4F1923-F9B7-46CA-A067-F1ED1F081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FC2E4-A527-40F1-8298-97D9AB5FDC82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754333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0B82DF2-6B09-4C42-8CE1-F3D6718BCF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454" y="0"/>
            <a:ext cx="8625092" cy="6858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2757C89-6C9D-4AE8-B9B9-356E3AF53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C. O'Flynn - Embedded World 2019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F35FDF-6549-49F7-A45C-67F417665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FC2E4-A527-40F1-8298-97D9AB5FDC82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916494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14B0DF-1E6E-432A-BFED-969088336D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9836"/>
            <a:ext cx="12192000" cy="4718328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2440F36-64DC-46F6-905A-BE1A001C6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C. O'Flynn - Embedded World 2019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28FBA8-17A3-4BEF-B002-8F7684C41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FC2E4-A527-40F1-8298-97D9AB5FDC82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043182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78B89-8FA2-4B90-BD6F-D2D28A4B5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Would PSA TBSA have helped?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D4B411-4241-46A4-8682-473541DEBF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26"/>
          <a:stretch/>
        </p:blipFill>
        <p:spPr>
          <a:xfrm>
            <a:off x="1294201" y="2219218"/>
            <a:ext cx="10059599" cy="19745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B51ACA5-B700-4187-8BEB-0509453134C6}"/>
              </a:ext>
            </a:extLst>
          </p:cNvPr>
          <p:cNvSpPr txBox="1"/>
          <p:nvPr/>
        </p:nvSpPr>
        <p:spPr>
          <a:xfrm rot="16200000">
            <a:off x="-196954" y="2410774"/>
            <a:ext cx="20856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dirty="0"/>
              <a:t>Trusted Base System Architecture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AA30F4-3E3F-4D95-8070-C22BE73281C0}"/>
              </a:ext>
            </a:extLst>
          </p:cNvPr>
          <p:cNvSpPr/>
          <p:nvPr/>
        </p:nvSpPr>
        <p:spPr>
          <a:xfrm>
            <a:off x="7679933" y="2693196"/>
            <a:ext cx="3053026" cy="36072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037248-843B-4311-B54E-C580920A2978}"/>
              </a:ext>
            </a:extLst>
          </p:cNvPr>
          <p:cNvSpPr txBox="1"/>
          <p:nvPr/>
        </p:nvSpPr>
        <p:spPr>
          <a:xfrm>
            <a:off x="929811" y="4602822"/>
            <a:ext cx="93289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Shared keys were </a:t>
            </a:r>
            <a:r>
              <a:rPr lang="en-CA" sz="2400" u="sng" dirty="0"/>
              <a:t>underlying problem </a:t>
            </a:r>
            <a:r>
              <a:rPr lang="en-CA" sz="2400" dirty="0"/>
              <a:t>in Philips Hue Attack.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Side-channel one method of recovering keys </a:t>
            </a:r>
            <a:r>
              <a:rPr lang="en-CA" sz="2400" dirty="0">
                <a:sym typeface="Wingdings" panose="05000000000000000000" pitchFamily="2" charset="2"/>
              </a:rPr>
              <a:t> without shared keys ‘worm’ wouldn’t be possible.</a:t>
            </a:r>
            <a:endParaRPr lang="en-CA" sz="24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DBEB9A-8480-4160-8EC1-29CFCCE3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C. O'Flynn - Embedded World 2019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9EDC98B-DCB9-4F5A-AAE3-4956A33BC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FC2E4-A527-40F1-8298-97D9AB5FDC82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626573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38138-206E-44F4-8D71-047301CA2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Power </a:t>
            </a:r>
            <a:r>
              <a:rPr lang="en-CA"/>
              <a:t>Analysis Theory</a:t>
            </a:r>
            <a:endParaRPr lang="en-C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9098FB-D970-4C5D-8438-2A540D704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C. O'Flynn - Embedded World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2A7854-67C5-4552-87D5-468698ECF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FC2E4-A527-40F1-8298-97D9AB5FDC82}" type="slidenum">
              <a:rPr lang="en-CA" smtClean="0"/>
              <a:t>25</a:t>
            </a:fld>
            <a:endParaRPr lang="en-CA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F272AF5-7AEB-44C4-8E95-432C45118C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087" y="1587500"/>
            <a:ext cx="4210063" cy="450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6190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13B31A-2DF1-42E6-9741-EFF2B4C6F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C. O'Flynn - Embedded World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5C17F6-37D5-4163-8566-7673EB1DF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FC2E4-A527-40F1-8298-97D9AB5FDC82}" type="slidenum">
              <a:rPr lang="en-CA" smtClean="0"/>
              <a:t>26</a:t>
            </a:fld>
            <a:endParaRPr lang="en-CA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B113B5-1D4C-4502-87FE-672CFD186F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162" y="136525"/>
            <a:ext cx="7285038" cy="598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3530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7B088-C445-4FC4-B146-F1B25F7B2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Applying to AES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9D3678-0724-4DE6-9306-34DECBB41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C. O'Flynn - Embedded World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5AB913-EE3C-4D07-BC6A-9676008FE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FC2E4-A527-40F1-8298-97D9AB5FDC82}" type="slidenum">
              <a:rPr lang="en-CA" smtClean="0"/>
              <a:t>27</a:t>
            </a:fld>
            <a:endParaRPr lang="en-CA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63E659-5860-417C-A48C-E1DB7C4DD1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370327"/>
            <a:ext cx="5344947" cy="2117346"/>
          </a:xfrm>
          <a:prstGeom prst="rect">
            <a:avLst/>
          </a:prstGeom>
        </p:spPr>
      </p:pic>
      <p:sp>
        <p:nvSpPr>
          <p:cNvPr id="8" name="Right Brace 7">
            <a:extLst>
              <a:ext uri="{FF2B5EF4-FFF2-40B4-BE49-F238E27FC236}">
                <a16:creationId xmlns:a16="http://schemas.microsoft.com/office/drawing/2014/main" id="{E6C7420C-69D4-4299-AEAF-0558212F95F7}"/>
              </a:ext>
            </a:extLst>
          </p:cNvPr>
          <p:cNvSpPr/>
          <p:nvPr/>
        </p:nvSpPr>
        <p:spPr>
          <a:xfrm>
            <a:off x="6183147" y="1981200"/>
            <a:ext cx="1170153" cy="23368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49169C-9A24-4508-84F2-FB0946F269F1}"/>
              </a:ext>
            </a:extLst>
          </p:cNvPr>
          <p:cNvSpPr txBox="1"/>
          <p:nvPr/>
        </p:nvSpPr>
        <p:spPr>
          <a:xfrm>
            <a:off x="7810500" y="2969657"/>
            <a:ext cx="261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Repeated 16x for AES</a:t>
            </a:r>
          </a:p>
        </p:txBody>
      </p:sp>
    </p:spTree>
    <p:extLst>
      <p:ext uri="{BB962C8B-B14F-4D97-AF65-F5344CB8AC3E}">
        <p14:creationId xmlns:p14="http://schemas.microsoft.com/office/powerpoint/2010/main" val="26362494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CEBA5-8094-4156-ADD6-1176D5E39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Selecting Secure Devices?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9BB1EC-00DF-4791-B05B-7923BA829A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974" y="1803736"/>
            <a:ext cx="4285027" cy="27693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CA97C5-9549-4FB8-97A6-5796000438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8535" y="1404435"/>
            <a:ext cx="4798624" cy="227575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6170B7D-1967-4C56-9828-09DB9DD8748E}"/>
              </a:ext>
            </a:extLst>
          </p:cNvPr>
          <p:cNvSpPr/>
          <p:nvPr/>
        </p:nvSpPr>
        <p:spPr>
          <a:xfrm>
            <a:off x="6735866" y="2871069"/>
            <a:ext cx="2835067" cy="19114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72BB197-EB07-49B2-B733-9B056FC27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C. O'Flynn - Embedded World 2019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4EA134A-A125-4BB0-901A-D6D7D86A9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FC2E4-A527-40F1-8298-97D9AB5FDC82}" type="slidenum">
              <a:rPr lang="en-CA" smtClean="0"/>
              <a:t>28</a:t>
            </a:fld>
            <a:endParaRPr lang="en-C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F53F09-A101-4FA3-B2FC-ABBC7F691F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4750" y="3799880"/>
            <a:ext cx="7439276" cy="2091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7811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50EDA-46EF-489A-8039-C18432DDB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Still Problems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F0DB5-59FA-4DBB-8866-081FA8540A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Devices with countermeasures but without Common Criteria (CC) rating may have unknown level of security.</a:t>
            </a:r>
          </a:p>
          <a:p>
            <a:endParaRPr lang="en-CA" dirty="0"/>
          </a:p>
          <a:p>
            <a:r>
              <a:rPr lang="en-CA" dirty="0"/>
              <a:t>As of yet no common “datasheet number” to help you (user) understand this.</a:t>
            </a:r>
          </a:p>
          <a:p>
            <a:endParaRPr lang="en-CA" dirty="0"/>
          </a:p>
          <a:p>
            <a:r>
              <a:rPr lang="en-CA" dirty="0"/>
              <a:t>May require you to perform your own testing </a:t>
            </a:r>
            <a:r>
              <a:rPr lang="en-CA" dirty="0">
                <a:sym typeface="Wingdings" panose="05000000000000000000" pitchFamily="2" charset="2"/>
              </a:rPr>
              <a:t> Part of why I started open-source </a:t>
            </a:r>
            <a:r>
              <a:rPr lang="en-CA" dirty="0" err="1">
                <a:sym typeface="Wingdings" panose="05000000000000000000" pitchFamily="2" charset="2"/>
              </a:rPr>
              <a:t>ChipWhisperer</a:t>
            </a:r>
            <a:r>
              <a:rPr lang="en-CA" dirty="0">
                <a:sym typeface="Wingdings" panose="05000000000000000000" pitchFamily="2" charset="2"/>
              </a:rPr>
              <a:t> project.</a:t>
            </a:r>
            <a:endParaRPr lang="en-C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CE03B2-7960-45EB-8FD5-63BA38B73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C. O'Flynn - Embedded World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5E94EF-4988-46D6-8C1C-75E06319F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FC2E4-A527-40F1-8298-97D9AB5FDC82}" type="slidenum">
              <a:rPr lang="en-CA" smtClean="0"/>
              <a:t>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1067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D621C-5213-4416-AC24-C634BCCD0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Embedded Security: We’ve Got Solutions!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0DE110-9D97-4F5F-9DE3-C77CE2481F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443038"/>
            <a:ext cx="6656832" cy="31224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494CF0-9986-427D-A57F-DA93FE8773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533" y="3686026"/>
            <a:ext cx="5755767" cy="31719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B63485-82C7-41E3-9D2C-99862B105B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5607" y="3171974"/>
            <a:ext cx="7036392" cy="31719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2A64A3-CFBE-436A-A083-B5DC14E9EA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6643" y="1205918"/>
            <a:ext cx="3854824" cy="3429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734ACD-F5D1-4D69-B5AD-8C8A09ADB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C. O'Flynn - Embedded World 2019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F2BA833-ECFF-494E-9C89-E1550D097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FC2E4-A527-40F1-8298-97D9AB5FDC82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560286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1B041-43F2-4FD2-A36D-4F920DD55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We might yet have hope…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407A21-5337-4157-A790-CF49239A07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8120"/>
            <a:ext cx="6191776" cy="2805098"/>
          </a:xfrm>
        </p:spPr>
        <p:txBody>
          <a:bodyPr/>
          <a:lstStyle/>
          <a:p>
            <a:r>
              <a:rPr lang="en-CA" dirty="0"/>
              <a:t>Work on standardized testing methods (think – datasheet specs for security?).</a:t>
            </a:r>
          </a:p>
          <a:p>
            <a:endParaRPr lang="en-CA" dirty="0"/>
          </a:p>
          <a:p>
            <a:r>
              <a:rPr lang="en-CA" dirty="0"/>
              <a:t> Customers need to ask vendors for this type of data! With enough requests we might see it happen…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16B87A-1355-49F2-9BCB-E4F5AB9C6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C. O'Flynn - Embedded World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7ECA77-A773-4970-8400-E646CE122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FC2E4-A527-40F1-8298-97D9AB5FDC82}" type="slidenum">
              <a:rPr lang="en-CA" smtClean="0"/>
              <a:t>30</a:t>
            </a:fld>
            <a:endParaRPr lang="en-CA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298B7B-115D-45C8-BF4D-D86A1ED6B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9975" y="1690688"/>
            <a:ext cx="4453768" cy="39901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794DA4-5248-40DE-A345-04597BF795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350" y="4122113"/>
            <a:ext cx="3171738" cy="242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9679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063E5-E9D3-4A7D-9F00-85940E978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Enough Chat – Let’s Attack!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9F672A-E4E9-40C7-B970-EBE6A2174F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CA" dirty="0"/>
          </a:p>
          <a:p>
            <a:pPr marL="0" indent="0" algn="ctr">
              <a:buNone/>
            </a:pPr>
            <a:endParaRPr lang="en-CA" dirty="0"/>
          </a:p>
          <a:p>
            <a:pPr marL="0" indent="0" algn="ctr">
              <a:buNone/>
            </a:pPr>
            <a:r>
              <a:rPr lang="en-CA" dirty="0"/>
              <a:t>&lt;Live Demo Hopefully&gt;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6C5997-B9D2-47B6-9F9C-66E53C578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C. O'Flynn - Embedded World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461086-3744-410B-88D8-1F8626246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FC2E4-A527-40F1-8298-97D9AB5FDC82}" type="slidenum">
              <a:rPr lang="en-CA" smtClean="0"/>
              <a:t>31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64782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A08AD-87A9-4342-8DD9-6B9C33F5B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How to protect against this?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32F1DA-FD45-4BD3-8493-11F79C6541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Preventing DPA is hard. Most smart ideas get broken.</a:t>
            </a:r>
          </a:p>
          <a:p>
            <a:pPr lvl="1"/>
            <a:r>
              <a:rPr lang="en-CA" dirty="0"/>
              <a:t>Fundamentally the “signal” is present no matter what you do.</a:t>
            </a:r>
          </a:p>
          <a:p>
            <a:pPr lvl="2"/>
            <a:r>
              <a:rPr lang="en-CA" dirty="0"/>
              <a:t>Adding noise does (basically) nothing.</a:t>
            </a:r>
          </a:p>
          <a:p>
            <a:pPr lvl="2"/>
            <a:r>
              <a:rPr lang="en-CA" dirty="0"/>
              <a:t>Changing clock frequency is relatively easy to counteract.</a:t>
            </a:r>
          </a:p>
          <a:p>
            <a:pPr lvl="2"/>
            <a:r>
              <a:rPr lang="en-CA" dirty="0"/>
              <a:t>Algorithmic fixes (masking, </a:t>
            </a:r>
            <a:r>
              <a:rPr lang="en-CA" dirty="0" err="1"/>
              <a:t>etc</a:t>
            </a:r>
            <a:r>
              <a:rPr lang="en-CA" dirty="0"/>
              <a:t>) start to have real effect.</a:t>
            </a:r>
          </a:p>
          <a:p>
            <a:pPr lvl="1"/>
            <a:r>
              <a:rPr lang="en-CA" dirty="0"/>
              <a:t>Hardware changes improve this but cost more $$$.</a:t>
            </a:r>
          </a:p>
          <a:p>
            <a:pPr lvl="1"/>
            <a:r>
              <a:rPr lang="en-CA" dirty="0"/>
              <a:t>Software countermeasures also help, but at cost (code size, space, </a:t>
            </a:r>
            <a:r>
              <a:rPr lang="en-CA" dirty="0" err="1"/>
              <a:t>etc</a:t>
            </a:r>
            <a:r>
              <a:rPr lang="en-CA" dirty="0"/>
              <a:t>).</a:t>
            </a:r>
          </a:p>
          <a:p>
            <a:r>
              <a:rPr lang="en-CA" dirty="0"/>
              <a:t>Best solution: ensure you don’t care if someone performs DPA.</a:t>
            </a:r>
          </a:p>
          <a:p>
            <a:pPr lvl="1"/>
            <a:r>
              <a:rPr lang="en-CA" dirty="0"/>
              <a:t>Don’t share keys between devices!</a:t>
            </a:r>
          </a:p>
          <a:p>
            <a:pPr lvl="1"/>
            <a:r>
              <a:rPr lang="en-CA" dirty="0"/>
              <a:t>Use asymmetric crypto for validation!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3B4098-2F5A-416A-8FAC-17A94DE54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C. O'Flynn - Embedded World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24C9F6-F77A-40B4-AF38-338C04817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FC2E4-A527-40F1-8298-97D9AB5FDC82}" type="slidenum">
              <a:rPr lang="en-CA" smtClean="0"/>
              <a:t>32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010442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AEE4C-329B-4D42-B408-7D138A52B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Part 2 – Fault Injection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48310E-60F5-462D-8B4B-B459A4A93D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What happens if code doesn’t execute correctly?</a:t>
            </a:r>
          </a:p>
          <a:p>
            <a:r>
              <a:rPr lang="en-CA" dirty="0"/>
              <a:t>What if we can cause incorrect branches or other such problems?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9EA4AE-8E7B-4A6F-A468-F177879F9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C. O'Flynn - Embedded World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B2A343-5C37-4BE1-AAA1-FEC97B2FB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FC2E4-A527-40F1-8298-97D9AB5FDC82}" type="slidenum">
              <a:rPr lang="en-CA" smtClean="0"/>
              <a:t>33</a:t>
            </a:fld>
            <a:endParaRPr lang="en-CA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FAC11660-50DD-477D-B253-B3299D540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793" y="2968847"/>
            <a:ext cx="4346407" cy="3343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5438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299A0-DA88-41F6-B9C6-327B95291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CA" dirty="0"/>
              <a:t>What can you do #1: </a:t>
            </a:r>
            <a:r>
              <a:rPr lang="en-US" dirty="0"/>
              <a:t>LPC1114 CRP Levels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705059-1C7A-46F9-BD2B-1B261EFABB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Good target for VCC glitch – only need to corrupt one bit to unlock device</a:t>
            </a:r>
          </a:p>
          <a:p>
            <a:endParaRPr lang="en-US" dirty="0"/>
          </a:p>
          <a:p>
            <a:r>
              <a:rPr lang="en-US" dirty="0"/>
              <a:t>This was presented at RECON Brussels by Chris </a:t>
            </a:r>
            <a:r>
              <a:rPr lang="en-US" dirty="0" err="1"/>
              <a:t>Gerlinsky</a:t>
            </a:r>
            <a:r>
              <a:rPr lang="en-US" dirty="0"/>
              <a:t> in 2017 (2 years ago).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4745A50-E378-4099-9BDA-8EF189B9063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38200" y="1827472"/>
          <a:ext cx="10172441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5276">
                  <a:extLst>
                    <a:ext uri="{9D8B030D-6E8A-4147-A177-3AD203B41FA5}">
                      <a16:colId xmlns:a16="http://schemas.microsoft.com/office/drawing/2014/main" val="3937278547"/>
                    </a:ext>
                  </a:extLst>
                </a:gridCol>
                <a:gridCol w="2154438">
                  <a:extLst>
                    <a:ext uri="{9D8B030D-6E8A-4147-A177-3AD203B41FA5}">
                      <a16:colId xmlns:a16="http://schemas.microsoft.com/office/drawing/2014/main" val="3293043380"/>
                    </a:ext>
                  </a:extLst>
                </a:gridCol>
                <a:gridCol w="1203649">
                  <a:extLst>
                    <a:ext uri="{9D8B030D-6E8A-4147-A177-3AD203B41FA5}">
                      <a16:colId xmlns:a16="http://schemas.microsoft.com/office/drawing/2014/main" val="1539751689"/>
                    </a:ext>
                  </a:extLst>
                </a:gridCol>
                <a:gridCol w="5449078">
                  <a:extLst>
                    <a:ext uri="{9D8B030D-6E8A-4147-A177-3AD203B41FA5}">
                      <a16:colId xmlns:a16="http://schemas.microsoft.com/office/drawing/2014/main" val="6237833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Level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Flash Value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JTAG/SWD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Serial Bootloader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61844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NO_ISP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0x4E697370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Enabled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Disabled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00733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CRP1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0x12345678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Disabled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Subset of commands (read disabled)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32730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CRP2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0x87654321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Disabled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Subset of commands (read disabled)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25629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CRP3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0x43218765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Disabled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Disabled. Claimed impossible to recover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88658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Invalid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Any other value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Enabled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Enabled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86776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47743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13879-C478-4F55-8C76-20DAADFE5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Hardware Setup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69A722-A11C-40CB-98D7-7300C1509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C. O'Flynn - Embedded World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56322E-1D12-4F31-A39F-95D53E952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FC2E4-A527-40F1-8298-97D9AB5FDC82}" type="slidenum">
              <a:rPr lang="en-CA" smtClean="0"/>
              <a:t>35</a:t>
            </a:fld>
            <a:endParaRPr lang="en-CA"/>
          </a:p>
        </p:txBody>
      </p:sp>
      <p:pic>
        <p:nvPicPr>
          <p:cNvPr id="6" name="Content Placeholder 8">
            <a:extLst>
              <a:ext uri="{FF2B5EF4-FFF2-40B4-BE49-F238E27FC236}">
                <a16:creationId xmlns:a16="http://schemas.microsoft.com/office/drawing/2014/main" id="{E90739AE-F45C-4866-823C-DCFDC89798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961" y="1690687"/>
            <a:ext cx="4683839" cy="311943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23BC99-4410-42C0-8EB4-AA39EA206C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20" y="1690686"/>
            <a:ext cx="4762499" cy="311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1774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BEBCB-74D7-4BC2-9B5E-1EF4BCDDA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Bootloader Commands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6AC826-3623-4740-B355-D9851F362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C. O'Flynn - Embedded World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70F078-55F9-402C-B3A3-84F367D9F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FC2E4-A527-40F1-8298-97D9AB5FDC82}" type="slidenum">
              <a:rPr lang="en-CA" smtClean="0"/>
              <a:t>36</a:t>
            </a:fld>
            <a:endParaRPr lang="en-CA"/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128D653B-A876-484F-9ABD-18C107F496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687" y="1690688"/>
            <a:ext cx="6058626" cy="4452204"/>
          </a:xfrm>
        </p:spPr>
      </p:pic>
    </p:spTree>
    <p:extLst>
      <p:ext uri="{BB962C8B-B14F-4D97-AF65-F5344CB8AC3E}">
        <p14:creationId xmlns:p14="http://schemas.microsoft.com/office/powerpoint/2010/main" val="26460238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EBEF6-6980-430A-A0F2-D1454DDDE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Read Memory Attempt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EA3F5C-59EA-4C3C-B4DF-156C57A5A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C. O'Flynn - Embedded World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E7427B-5E2F-47BB-8A8F-4E8015F5A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FC2E4-A527-40F1-8298-97D9AB5FDC82}" type="slidenum">
              <a:rPr lang="en-CA" smtClean="0"/>
              <a:t>37</a:t>
            </a:fld>
            <a:endParaRPr lang="en-CA"/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784A3FB8-95DD-4C17-B00B-F772228177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077" y="1558192"/>
            <a:ext cx="6419845" cy="4400520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206A242-8A12-45FC-911E-2C5C88E926AE}"/>
              </a:ext>
            </a:extLst>
          </p:cNvPr>
          <p:cNvSpPr/>
          <p:nvPr/>
        </p:nvSpPr>
        <p:spPr>
          <a:xfrm>
            <a:off x="4073967" y="3138328"/>
            <a:ext cx="3900668" cy="30015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3A54861-B5B9-49C8-BCFB-46BE5646396F}"/>
              </a:ext>
            </a:extLst>
          </p:cNvPr>
          <p:cNvSpPr/>
          <p:nvPr/>
        </p:nvSpPr>
        <p:spPr>
          <a:xfrm>
            <a:off x="4073968" y="4562988"/>
            <a:ext cx="2870522" cy="30015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AD67134-B6D7-47F4-9F4C-2D02A0F4903B}"/>
              </a:ext>
            </a:extLst>
          </p:cNvPr>
          <p:cNvSpPr/>
          <p:nvPr/>
        </p:nvSpPr>
        <p:spPr>
          <a:xfrm>
            <a:off x="3082525" y="5455172"/>
            <a:ext cx="6061153" cy="30015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0758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F342E-E860-4D3E-AA6B-716BBCAD6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Expected Results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A25D48-99F0-4ECF-BD7B-BD4B0F673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C. O'Flynn - Embedded World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2BB215-4B77-4715-AAF2-C489CF614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FC2E4-A527-40F1-8298-97D9AB5FDC82}" type="slidenum">
              <a:rPr lang="en-CA" smtClean="0"/>
              <a:t>38</a:t>
            </a:fld>
            <a:endParaRPr lang="en-CA"/>
          </a:p>
        </p:txBody>
      </p:sp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8697D919-B063-400F-A434-5B0419A994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21" y="3620158"/>
            <a:ext cx="7468184" cy="693934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DA362E4-2DBD-4D8C-82E6-AB36B4B2AF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21" y="1690688"/>
            <a:ext cx="7482232" cy="19722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CA07F56-684B-400B-BA3B-197EEA973BD9}"/>
              </a:ext>
            </a:extLst>
          </p:cNvPr>
          <p:cNvSpPr txBox="1"/>
          <p:nvPr/>
        </p:nvSpPr>
        <p:spPr>
          <a:xfrm>
            <a:off x="2625969" y="4501662"/>
            <a:ext cx="8897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Read returns 19 if CRP is enabled, 0 if it isn’t</a:t>
            </a:r>
          </a:p>
        </p:txBody>
      </p:sp>
    </p:spTree>
    <p:extLst>
      <p:ext uri="{BB962C8B-B14F-4D97-AF65-F5344CB8AC3E}">
        <p14:creationId xmlns:p14="http://schemas.microsoft.com/office/powerpoint/2010/main" val="30814282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C4C88-D214-4AF3-A11D-F3A117BBC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Enough Chat – Let’s see this work!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A8C0E8-63A8-4935-B3C9-17D44A9712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CA" dirty="0"/>
          </a:p>
          <a:p>
            <a:pPr marL="0" indent="0" algn="ctr">
              <a:buNone/>
            </a:pPr>
            <a:endParaRPr lang="en-CA" dirty="0"/>
          </a:p>
          <a:p>
            <a:pPr marL="0" indent="0" algn="ctr">
              <a:buNone/>
            </a:pPr>
            <a:endParaRPr lang="en-CA" dirty="0"/>
          </a:p>
          <a:p>
            <a:pPr marL="0" indent="0" algn="ctr">
              <a:buNone/>
            </a:pPr>
            <a:r>
              <a:rPr lang="en-CA" dirty="0"/>
              <a:t>&lt;Live Demo Hopefully&gt;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CDF273-2E89-4DB9-BF34-8C7F11EFB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C. O'Flynn - Embedded World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399018-C0B4-4B35-A62B-34BAECC54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FC2E4-A527-40F1-8298-97D9AB5FDC82}" type="slidenum">
              <a:rPr lang="en-CA" smtClean="0"/>
              <a:t>39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66620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9093A5-ADDC-4B02-9A00-6FB8C6819A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287" y="0"/>
            <a:ext cx="10077425" cy="68580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B6A56B-B1AA-4E47-9B1C-98F45183A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C. O'Flynn - Embedded World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58C173-D32E-4D00-A989-537A21418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FC2E4-A527-40F1-8298-97D9AB5FDC82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742020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6EC5A-EAB1-439E-9C90-AFCA789F0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What can you do #2?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6E3742-C0DE-43BC-A359-94FC12223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C. O'Flynn - Embedded World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3BA6C2-ACD0-4762-8BE4-810A3F236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FC2E4-A527-40F1-8298-97D9AB5FDC82}" type="slidenum">
              <a:rPr lang="en-CA" smtClean="0"/>
              <a:t>40</a:t>
            </a:fld>
            <a:endParaRPr lang="en-CA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B3E219-483B-4834-A994-2EE4FF6855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275127"/>
            <a:ext cx="4114801" cy="51435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82B75B9-F8E5-4D4A-B671-B5A514E703BE}"/>
              </a:ext>
            </a:extLst>
          </p:cNvPr>
          <p:cNvSpPr txBox="1"/>
          <p:nvPr/>
        </p:nvSpPr>
        <p:spPr>
          <a:xfrm>
            <a:off x="5078835" y="1397074"/>
            <a:ext cx="61491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/>
              <a:t>Bitcoin wallet </a:t>
            </a:r>
            <a:r>
              <a:rPr lang="en-CA" sz="2400" b="1" dirty="0">
                <a:sym typeface="Wingdings" panose="05000000000000000000" pitchFamily="2" charset="2"/>
              </a:rPr>
              <a:t> stores some data that should be hard to get out.</a:t>
            </a:r>
          </a:p>
          <a:p>
            <a:endParaRPr lang="en-CA" sz="2400" b="1" dirty="0">
              <a:sym typeface="Wingdings" panose="05000000000000000000" pitchFamily="2" charset="2"/>
            </a:endParaRPr>
          </a:p>
          <a:p>
            <a:r>
              <a:rPr lang="en-CA" sz="2400" b="1" dirty="0">
                <a:sym typeface="Wingdings" panose="05000000000000000000" pitchFamily="2" charset="2"/>
              </a:rPr>
              <a:t>Most important part: ‘recovery seed’</a:t>
            </a:r>
            <a:endParaRPr lang="en-CA" sz="24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B7C68C-C1B5-4254-96CA-AE680861A9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5724" y="3634998"/>
            <a:ext cx="7086600" cy="25527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AD53762-C590-4C43-871C-3C6C9D90290F}"/>
              </a:ext>
            </a:extLst>
          </p:cNvPr>
          <p:cNvSpPr txBox="1"/>
          <p:nvPr/>
        </p:nvSpPr>
        <p:spPr>
          <a:xfrm>
            <a:off x="4342002" y="3091906"/>
            <a:ext cx="6149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/>
              <a:t>From </a:t>
            </a:r>
            <a:r>
              <a:rPr lang="en-CA" sz="2400" b="1" dirty="0" err="1"/>
              <a:t>Trezor</a:t>
            </a:r>
            <a:r>
              <a:rPr lang="en-CA" sz="2400" b="1" dirty="0"/>
              <a:t> documentation: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5F58244-0EA1-4BCD-BD87-D8EC78B5FF7B}"/>
              </a:ext>
            </a:extLst>
          </p:cNvPr>
          <p:cNvSpPr/>
          <p:nvPr/>
        </p:nvSpPr>
        <p:spPr>
          <a:xfrm>
            <a:off x="4303552" y="3070033"/>
            <a:ext cx="7050248" cy="311766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424429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90930-FBD4-4A08-9803-1231CBFFD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/>
              <a:t>Trezor</a:t>
            </a:r>
            <a:r>
              <a:rPr lang="en-CA" dirty="0"/>
              <a:t> Bitcoin Wallet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24BF6C-D41B-427F-8856-D011EF048A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2090" y="2831590"/>
            <a:ext cx="10515600" cy="9055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b="1" dirty="0"/>
              <a:t>NOTE: This problem I’m disclosing has been fixed with issued firmware patch.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5771E6-916C-47FA-BE9B-FE69A8E79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C. O'Flynn - Embedded World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0C23EA-835D-4C4E-BCBC-4A8649323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FC2E4-A527-40F1-8298-97D9AB5FDC82}" type="slidenum">
              <a:rPr lang="en-CA" smtClean="0"/>
              <a:t>41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873932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40279-63B4-42EF-ADD6-5B2CDA295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/>
              <a:t>wLength</a:t>
            </a:r>
            <a:r>
              <a:rPr lang="en-CA" dirty="0"/>
              <a:t> </a:t>
            </a:r>
            <a:r>
              <a:rPr lang="en-CA" dirty="0">
                <a:sym typeface="Wingdings" panose="05000000000000000000" pitchFamily="2" charset="2"/>
              </a:rPr>
              <a:t> Host Provided Max Request Size</a:t>
            </a:r>
            <a:endParaRPr lang="en-C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A86FEF-D62A-4F7A-8B3E-9B9FC6B83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C. O'Flynn - Embedded World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149723-F99E-4324-95A2-0D6EB8814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FC2E4-A527-40F1-8298-97D9AB5FDC82}" type="slidenum">
              <a:rPr lang="en-CA" smtClean="0"/>
              <a:t>42</a:t>
            </a:fld>
            <a:endParaRPr lang="en-CA"/>
          </a:p>
        </p:txBody>
      </p:sp>
      <p:pic>
        <p:nvPicPr>
          <p:cNvPr id="1026" name="Picture 2" descr="Image result for USB descriptor wlength">
            <a:extLst>
              <a:ext uri="{FF2B5EF4-FFF2-40B4-BE49-F238E27FC236}">
                <a16:creationId xmlns:a16="http://schemas.microsoft.com/office/drawing/2014/main" id="{73766A08-687C-4AB9-A645-C4FECCC58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0" y="1657350"/>
            <a:ext cx="6934200" cy="520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52530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37880-274F-4BD1-80DF-DED7A6798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Example: USB Stack in </a:t>
            </a:r>
            <a:r>
              <a:rPr lang="en-CA" dirty="0" err="1"/>
              <a:t>Trezor</a:t>
            </a:r>
            <a:endParaRPr lang="en-C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A31B89-C97C-4E72-9D3D-A7724ACB5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C. O'Flynn - Embedded World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4485BD-C179-4E8A-8D04-A6DEE2C8A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FC2E4-A527-40F1-8298-97D9AB5FDC82}" type="slidenum">
              <a:rPr lang="en-CA" smtClean="0"/>
              <a:t>43</a:t>
            </a:fld>
            <a:endParaRPr lang="en-CA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9B09D6-5566-45FA-863D-E3FDC81EE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4986"/>
            <a:ext cx="12192000" cy="319404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BF2A23F-164E-4F8F-A790-8C2E9A6893A8}"/>
              </a:ext>
            </a:extLst>
          </p:cNvPr>
          <p:cNvSpPr/>
          <p:nvPr/>
        </p:nvSpPr>
        <p:spPr>
          <a:xfrm>
            <a:off x="1048624" y="4303552"/>
            <a:ext cx="5486400" cy="42783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929886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37880-274F-4BD1-80DF-DED7A6798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Example: USB Stack in </a:t>
            </a:r>
            <a:r>
              <a:rPr lang="en-CA" dirty="0" err="1"/>
              <a:t>Trezor</a:t>
            </a:r>
            <a:endParaRPr lang="en-C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A31B89-C97C-4E72-9D3D-A7724ACB5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C. O'Flynn - Embedded World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4485BD-C179-4E8A-8D04-A6DEE2C8A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FC2E4-A527-40F1-8298-97D9AB5FDC82}" type="slidenum">
              <a:rPr lang="en-CA" smtClean="0"/>
              <a:t>44</a:t>
            </a:fld>
            <a:endParaRPr lang="en-CA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B1C9DD-9A66-4029-988E-40D2C6FB51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430" y="1532066"/>
            <a:ext cx="5789140" cy="482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93374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37880-274F-4BD1-80DF-DED7A6798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200002" cy="1325563"/>
          </a:xfrm>
        </p:spPr>
        <p:txBody>
          <a:bodyPr/>
          <a:lstStyle/>
          <a:p>
            <a:r>
              <a:rPr lang="en-CA" dirty="0"/>
              <a:t>Validate Possibility: Emulate Fault with Debugger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A31B89-C97C-4E72-9D3D-A7724ACB5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C. O'Flynn - Embedded World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4485BD-C179-4E8A-8D04-A6DEE2C8A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FC2E4-A527-40F1-8298-97D9AB5FDC82}" type="slidenum">
              <a:rPr lang="en-CA" smtClean="0"/>
              <a:t>45</a:t>
            </a:fld>
            <a:endParaRPr lang="en-CA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067F27-C8DC-46EC-AF9C-A19FDC0B7C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82" y="2148769"/>
            <a:ext cx="10946236" cy="238128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B7406FD-5801-450D-8691-469E760934F5}"/>
              </a:ext>
            </a:extLst>
          </p:cNvPr>
          <p:cNvSpPr/>
          <p:nvPr/>
        </p:nvSpPr>
        <p:spPr>
          <a:xfrm>
            <a:off x="2961314" y="3850547"/>
            <a:ext cx="872455" cy="32717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050AECB-0E5C-4EAE-B9C1-BD6900617124}"/>
              </a:ext>
            </a:extLst>
          </p:cNvPr>
          <p:cNvCxnSpPr/>
          <p:nvPr/>
        </p:nvCxnSpPr>
        <p:spPr>
          <a:xfrm>
            <a:off x="3707934" y="3565321"/>
            <a:ext cx="3154260" cy="1551963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D02FFB8-90E9-40C6-92F5-82AB74CD27B7}"/>
              </a:ext>
            </a:extLst>
          </p:cNvPr>
          <p:cNvCxnSpPr/>
          <p:nvPr/>
        </p:nvCxnSpPr>
        <p:spPr>
          <a:xfrm>
            <a:off x="3833769" y="4166824"/>
            <a:ext cx="3154260" cy="155196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E2CE63D-ADFD-4A1A-BF56-17E3525CF845}"/>
              </a:ext>
            </a:extLst>
          </p:cNvPr>
          <p:cNvSpPr txBox="1"/>
          <p:nvPr/>
        </p:nvSpPr>
        <p:spPr>
          <a:xfrm>
            <a:off x="6862194" y="4903052"/>
            <a:ext cx="3212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Expected response (146 bytes)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7CD232-AE28-4912-9B3E-14D59B660526}"/>
              </a:ext>
            </a:extLst>
          </p:cNvPr>
          <p:cNvSpPr txBox="1"/>
          <p:nvPr/>
        </p:nvSpPr>
        <p:spPr>
          <a:xfrm>
            <a:off x="7004108" y="5483571"/>
            <a:ext cx="3212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Use debugger to skip MIN() check.</a:t>
            </a:r>
          </a:p>
        </p:txBody>
      </p:sp>
    </p:spTree>
    <p:extLst>
      <p:ext uri="{BB962C8B-B14F-4D97-AF65-F5344CB8AC3E}">
        <p14:creationId xmlns:p14="http://schemas.microsoft.com/office/powerpoint/2010/main" val="12995455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AFCF2C-F3EE-43B1-9FD2-6F8723D1A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C. O'Flynn - Embedded World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051BD1-83C3-4683-9A53-07D4D19BF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FC2E4-A527-40F1-8298-97D9AB5FDC82}" type="slidenum">
              <a:rPr lang="en-CA" smtClean="0"/>
              <a:t>46</a:t>
            </a:fld>
            <a:endParaRPr lang="en-CA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E65C7A-F5AE-44ED-AF35-CD6AA999A1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9980" y="0"/>
            <a:ext cx="8652039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65E0F4-3EA9-457E-9232-2DBE2B0B8281}"/>
              </a:ext>
            </a:extLst>
          </p:cNvPr>
          <p:cNvSpPr txBox="1"/>
          <p:nvPr/>
        </p:nvSpPr>
        <p:spPr>
          <a:xfrm>
            <a:off x="3737294" y="1880069"/>
            <a:ext cx="5050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>
                <a:solidFill>
                  <a:srgbClr val="FF0000"/>
                </a:solidFill>
              </a:rPr>
              <a:t>Descriptors when in bootloader mode saved here!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D63C99-E141-4068-B771-ED3B133BBA4C}"/>
              </a:ext>
            </a:extLst>
          </p:cNvPr>
          <p:cNvSpPr/>
          <p:nvPr/>
        </p:nvSpPr>
        <p:spPr>
          <a:xfrm>
            <a:off x="2416029" y="1694684"/>
            <a:ext cx="7692705" cy="48645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7938FA-D7BE-4273-994E-C15C5D841746}"/>
              </a:ext>
            </a:extLst>
          </p:cNvPr>
          <p:cNvSpPr txBox="1"/>
          <p:nvPr/>
        </p:nvSpPr>
        <p:spPr>
          <a:xfrm>
            <a:off x="3737293" y="3007423"/>
            <a:ext cx="5050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>
                <a:solidFill>
                  <a:srgbClr val="FF0000"/>
                </a:solidFill>
              </a:rPr>
              <a:t>Recovery seed, device PIN saved here!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8ADFD6-9DB7-4D0D-BECC-945FABB62E5B}"/>
              </a:ext>
            </a:extLst>
          </p:cNvPr>
          <p:cNvSpPr/>
          <p:nvPr/>
        </p:nvSpPr>
        <p:spPr>
          <a:xfrm>
            <a:off x="2416029" y="2414362"/>
            <a:ext cx="7692705" cy="96239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4201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  <p:bldP spid="1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0DBA916-D0E7-4F53-9B71-6C8AB7802C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905" y="1398"/>
            <a:ext cx="10284903" cy="6856602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215001-68D0-4D55-B349-CCB946A0F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C. O'Flynn - Embedded World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1F1F57-AFDE-4C5C-B758-F4C8015BA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FC2E4-A527-40F1-8298-97D9AB5FDC82}" type="slidenum">
              <a:rPr lang="en-CA" smtClean="0"/>
              <a:t>47</a:t>
            </a:fld>
            <a:endParaRPr lang="en-CA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0BB4577-4EBB-40D1-89DF-4720002B3BF7}"/>
              </a:ext>
            </a:extLst>
          </p:cNvPr>
          <p:cNvCxnSpPr>
            <a:cxnSpLocks/>
          </p:cNvCxnSpPr>
          <p:nvPr/>
        </p:nvCxnSpPr>
        <p:spPr>
          <a:xfrm>
            <a:off x="3833769" y="2936147"/>
            <a:ext cx="2172748" cy="126673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65A7EB4-0ECE-44F8-AC11-3A8EF46FD090}"/>
              </a:ext>
            </a:extLst>
          </p:cNvPr>
          <p:cNvCxnSpPr>
            <a:cxnSpLocks/>
          </p:cNvCxnSpPr>
          <p:nvPr/>
        </p:nvCxnSpPr>
        <p:spPr>
          <a:xfrm>
            <a:off x="3766657" y="1803633"/>
            <a:ext cx="2132201" cy="24578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71E85B9-84A1-4220-952E-65AA7D0055D7}"/>
              </a:ext>
            </a:extLst>
          </p:cNvPr>
          <p:cNvCxnSpPr>
            <a:cxnSpLocks/>
          </p:cNvCxnSpPr>
          <p:nvPr/>
        </p:nvCxnSpPr>
        <p:spPr>
          <a:xfrm flipV="1">
            <a:off x="3766657" y="726900"/>
            <a:ext cx="4138568" cy="19000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3963ED6-727E-4C0B-A50C-DAC1617E8FBD}"/>
              </a:ext>
            </a:extLst>
          </p:cNvPr>
          <p:cNvCxnSpPr>
            <a:cxnSpLocks/>
          </p:cNvCxnSpPr>
          <p:nvPr/>
        </p:nvCxnSpPr>
        <p:spPr>
          <a:xfrm flipH="1" flipV="1">
            <a:off x="9060110" y="2936147"/>
            <a:ext cx="293615" cy="239925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0272A81D-0066-4D07-9F25-03A86496945C}"/>
              </a:ext>
            </a:extLst>
          </p:cNvPr>
          <p:cNvSpPr txBox="1"/>
          <p:nvPr/>
        </p:nvSpPr>
        <p:spPr>
          <a:xfrm>
            <a:off x="1551963" y="693344"/>
            <a:ext cx="22818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>
                <a:solidFill>
                  <a:srgbClr val="FF0000"/>
                </a:solidFill>
              </a:rPr>
              <a:t>Beagle480 (trigger on USB packet)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CDBD908-5C4C-40B3-B277-AB8D015A0F26}"/>
              </a:ext>
            </a:extLst>
          </p:cNvPr>
          <p:cNvSpPr txBox="1"/>
          <p:nvPr/>
        </p:nvSpPr>
        <p:spPr>
          <a:xfrm>
            <a:off x="3070371" y="2751481"/>
            <a:ext cx="2281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>
                <a:solidFill>
                  <a:srgbClr val="FF0000"/>
                </a:solidFill>
              </a:rPr>
              <a:t>Target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A764678-8DFC-4CD3-A4E3-F0C7E5404D61}"/>
              </a:ext>
            </a:extLst>
          </p:cNvPr>
          <p:cNvSpPr txBox="1"/>
          <p:nvPr/>
        </p:nvSpPr>
        <p:spPr>
          <a:xfrm>
            <a:off x="2206305" y="1598373"/>
            <a:ext cx="2281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 err="1">
                <a:solidFill>
                  <a:srgbClr val="FF0000"/>
                </a:solidFill>
              </a:rPr>
              <a:t>ChipWhisperer</a:t>
            </a:r>
            <a:endParaRPr lang="en-CA" b="1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3DBE01C-06CB-4DCC-A657-3259D97A7901}"/>
              </a:ext>
            </a:extLst>
          </p:cNvPr>
          <p:cNvSpPr txBox="1"/>
          <p:nvPr/>
        </p:nvSpPr>
        <p:spPr>
          <a:xfrm>
            <a:off x="8841297" y="5335398"/>
            <a:ext cx="2281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>
                <a:solidFill>
                  <a:srgbClr val="FF0000"/>
                </a:solidFill>
              </a:rPr>
              <a:t>USB Switch (hard reset required due to hard fault vectors)</a:t>
            </a:r>
          </a:p>
        </p:txBody>
      </p:sp>
    </p:spTree>
    <p:extLst>
      <p:ext uri="{BB962C8B-B14F-4D97-AF65-F5344CB8AC3E}">
        <p14:creationId xmlns:p14="http://schemas.microsoft.com/office/powerpoint/2010/main" val="137106722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A08AD-87A9-4342-8DD9-6B9C33F5B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How to protect against this?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32F1DA-FD45-4BD3-8493-11F79C6541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CA" dirty="0"/>
              <a:t>Lots of anti-glitching countermeasures in software possible, can’t cover them all here.</a:t>
            </a:r>
          </a:p>
          <a:p>
            <a:r>
              <a:rPr lang="en-CA" dirty="0"/>
              <a:t>Remember multiple glitches possible – but requiring them does increase complexity considerably.</a:t>
            </a:r>
          </a:p>
          <a:p>
            <a:endParaRPr lang="en-CA" dirty="0"/>
          </a:p>
          <a:p>
            <a:r>
              <a:rPr lang="en-CA" dirty="0"/>
              <a:t>Examples for </a:t>
            </a:r>
            <a:r>
              <a:rPr lang="en-CA" dirty="0" err="1"/>
              <a:t>Trezor</a:t>
            </a:r>
            <a:r>
              <a:rPr lang="en-CA" dirty="0"/>
              <a:t> wallet I suggested:</a:t>
            </a:r>
          </a:p>
          <a:p>
            <a:endParaRPr lang="en-CA" dirty="0"/>
          </a:p>
          <a:p>
            <a:pPr lvl="1"/>
            <a:r>
              <a:rPr lang="en-CA" dirty="0"/>
              <a:t>Limit function capabilities – if your </a:t>
            </a:r>
            <a:r>
              <a:rPr lang="en-CA" dirty="0" err="1"/>
              <a:t>usb</a:t>
            </a:r>
            <a:r>
              <a:rPr lang="en-CA" dirty="0"/>
              <a:t> control endpoint only ever sends 256 bytes, mask higher bits at multiple locations!</a:t>
            </a:r>
          </a:p>
          <a:p>
            <a:endParaRPr lang="en-CA" dirty="0"/>
          </a:p>
          <a:p>
            <a:pPr lvl="1"/>
            <a:r>
              <a:rPr lang="en-CA" dirty="0"/>
              <a:t>Store sensitive data with MPU “traps” around it – if someone glitches a buffer they will read the invalid area first.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3B4098-2F5A-416A-8FAC-17A94DE54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C. O'Flynn - Embedded World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24C9F6-F77A-40B4-AF38-338C04817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FC2E4-A527-40F1-8298-97D9AB5FDC82}" type="slidenum">
              <a:rPr lang="en-CA" smtClean="0"/>
              <a:t>48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6566153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F2886-CD82-4608-A563-856BFA44C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What Can You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BC2652-030D-40A8-A824-39E9557F8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This presentation is not designed to make you give up all hope.</a:t>
            </a:r>
          </a:p>
          <a:p>
            <a:endParaRPr lang="en-CA" dirty="0"/>
          </a:p>
          <a:p>
            <a:r>
              <a:rPr lang="en-CA" dirty="0"/>
              <a:t>Crypto can be broken. Faults can be inserted. These realities have been known for some time (DPA is </a:t>
            </a:r>
            <a:r>
              <a:rPr lang="en-CA" b="1" u="sng" dirty="0"/>
              <a:t>20 years old </a:t>
            </a:r>
            <a:r>
              <a:rPr lang="en-CA" dirty="0"/>
              <a:t>now).</a:t>
            </a:r>
          </a:p>
          <a:p>
            <a:endParaRPr lang="en-CA" dirty="0"/>
          </a:p>
          <a:p>
            <a:r>
              <a:rPr lang="en-CA" dirty="0"/>
              <a:t>As engineers you are responsible to understand </a:t>
            </a:r>
            <a:r>
              <a:rPr lang="en-CA" u="sng" dirty="0"/>
              <a:t>realistic</a:t>
            </a:r>
            <a:r>
              <a:rPr lang="en-CA" dirty="0"/>
              <a:t> threat models. Every IoT device doesn’t need DPA/fault countermeasures. But you should be prepared – be it software changes, hardware changes, legal disclaimers, etc.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726178-BC00-4675-BDF2-B9456EC1A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C. O'Flynn - Embedded World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A8B4C7-B9B8-43D5-91B3-142FEC62C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FC2E4-A527-40F1-8298-97D9AB5FDC82}" type="slidenum">
              <a:rPr lang="en-CA" smtClean="0"/>
              <a:t>49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810113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EF5BE8-7347-43DD-9CCB-99841D152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3009" y="218536"/>
            <a:ext cx="8225981" cy="6639464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CE212EF-6C72-40E8-8C1D-37D6B0B7D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C. O'Flynn - Embedded World 2019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81E163A-1E95-4CDD-9EE9-62A9AC00A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FC2E4-A527-40F1-8298-97D9AB5FDC82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1171836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62CBA-DD69-4753-B506-9EB40E564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How To Learn?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CB30C0-1CFD-4906-BEFA-C562B64D7C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CA" sz="3200" dirty="0" err="1"/>
              <a:t>ChipWhisperer</a:t>
            </a:r>
            <a:r>
              <a:rPr lang="en-CA" sz="3200" dirty="0"/>
              <a:t> is a fully open source project (software, hardware, firmware, documentation).</a:t>
            </a:r>
          </a:p>
          <a:p>
            <a:pPr lvl="1"/>
            <a:endParaRPr lang="en-CA" sz="3200" dirty="0"/>
          </a:p>
          <a:p>
            <a:pPr lvl="1"/>
            <a:r>
              <a:rPr lang="en-CA" sz="3200" dirty="0"/>
              <a:t>Workshop running here at Embedded World to show you a quick intro to Side Channel Power Analysis (not F-I sorry).</a:t>
            </a:r>
          </a:p>
          <a:p>
            <a:pPr lvl="1"/>
            <a:endParaRPr lang="en-CA" sz="3200" dirty="0"/>
          </a:p>
          <a:p>
            <a:pPr lvl="1"/>
            <a:r>
              <a:rPr lang="en-CA" sz="3200" dirty="0"/>
              <a:t>Look out for online “cloud-connected” hardware that will let you experiment with this from anywhere!</a:t>
            </a:r>
          </a:p>
          <a:p>
            <a:pPr marL="0" indent="0">
              <a:buNone/>
            </a:pPr>
            <a:endParaRPr lang="en-CA" sz="36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936439-9459-48C2-BBE6-007C3125F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C. O'Flynn - Embedded World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76784A-1BC8-470C-AC7A-350B213ED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FC2E4-A527-40F1-8298-97D9AB5FDC82}" type="slidenum">
              <a:rPr lang="en-CA" smtClean="0"/>
              <a:t>50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9879474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8FF54-4E06-463C-ADA9-93A5DCAA5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Questions?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3820B3-86C8-4913-8E5D-2FEE8597A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C. O'Flynn - Embedded World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A550E2-3315-4A07-AEE5-584B0192D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FC2E4-A527-40F1-8298-97D9AB5FDC82}" type="slidenum">
              <a:rPr lang="en-CA" smtClean="0"/>
              <a:t>51</a:t>
            </a:fld>
            <a:endParaRPr lang="en-CA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AA5EFF-FA5D-4D16-AA9C-8E1185F3E348}"/>
              </a:ext>
            </a:extLst>
          </p:cNvPr>
          <p:cNvSpPr txBox="1"/>
          <p:nvPr/>
        </p:nvSpPr>
        <p:spPr>
          <a:xfrm>
            <a:off x="1066800" y="2318128"/>
            <a:ext cx="5562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/>
              <a:t>Colin O’Flynn</a:t>
            </a:r>
          </a:p>
          <a:p>
            <a:endParaRPr lang="en-CA" sz="3200" b="1" dirty="0"/>
          </a:p>
          <a:p>
            <a:r>
              <a:rPr lang="en-CA" sz="3200" b="1" dirty="0"/>
              <a:t>colin@oflynn.com</a:t>
            </a:r>
          </a:p>
          <a:p>
            <a:endParaRPr lang="en-CA" sz="3200" b="1" dirty="0"/>
          </a:p>
          <a:p>
            <a:r>
              <a:rPr lang="en-CA" sz="3200" b="1" dirty="0"/>
              <a:t>@</a:t>
            </a:r>
            <a:r>
              <a:rPr lang="en-CA" sz="3200" b="1" dirty="0" err="1"/>
              <a:t>colinoflynn</a:t>
            </a:r>
            <a:endParaRPr lang="en-CA" sz="3200" b="1" dirty="0"/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51315B27-BE3A-4A9B-95BF-0AE33FC97796}"/>
              </a:ext>
            </a:extLst>
          </p:cNvPr>
          <p:cNvSpPr/>
          <p:nvPr/>
        </p:nvSpPr>
        <p:spPr>
          <a:xfrm>
            <a:off x="5105400" y="2318128"/>
            <a:ext cx="1257300" cy="2812672"/>
          </a:xfrm>
          <a:prstGeom prst="righ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F00FB8-7216-4F56-BCBC-895A220EB0E3}"/>
              </a:ext>
            </a:extLst>
          </p:cNvPr>
          <p:cNvSpPr txBox="1"/>
          <p:nvPr/>
        </p:nvSpPr>
        <p:spPr>
          <a:xfrm>
            <a:off x="7112000" y="3435728"/>
            <a:ext cx="4635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/>
              <a:t>Or come visit at 4A-313!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6C3F6D-82C9-4727-84C3-E675E625DE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2523641"/>
            <a:ext cx="4743107" cy="7851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FC1E8EF-47A0-4B07-B695-A170A6F5AB9F}"/>
              </a:ext>
            </a:extLst>
          </p:cNvPr>
          <p:cNvSpPr txBox="1"/>
          <p:nvPr/>
        </p:nvSpPr>
        <p:spPr>
          <a:xfrm>
            <a:off x="6629400" y="4669116"/>
            <a:ext cx="4260507" cy="83099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CA" sz="2400" dirty="0"/>
              <a:t>Check out the paper for more details too!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D520F9-D2EA-4B32-8438-2BEEEC4E1B85}"/>
              </a:ext>
            </a:extLst>
          </p:cNvPr>
          <p:cNvSpPr txBox="1"/>
          <p:nvPr/>
        </p:nvSpPr>
        <p:spPr>
          <a:xfrm>
            <a:off x="3657600" y="5877409"/>
            <a:ext cx="769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i="1" dirty="0"/>
              <a:t>These slides to be posted on oflynn.com</a:t>
            </a:r>
          </a:p>
        </p:txBody>
      </p:sp>
    </p:spTree>
    <p:extLst>
      <p:ext uri="{BB962C8B-B14F-4D97-AF65-F5344CB8AC3E}">
        <p14:creationId xmlns:p14="http://schemas.microsoft.com/office/powerpoint/2010/main" val="31373842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C28E2D1-3219-40F4-B371-66BCAC5E8B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5241" y="0"/>
            <a:ext cx="6621517" cy="6858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9375115-BB5A-4760-BF39-694AE1BD8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C. O'Flynn - Embedded World 2019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4BE324-3A62-4FEA-9B66-6553F9CF0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FC2E4-A527-40F1-8298-97D9AB5FDC82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821893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A8C191A-310F-4BC3-81FC-9285645C13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932" y="0"/>
            <a:ext cx="7938135" cy="6858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861DE36-8889-4ED4-9A08-34C25C973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C. O'Flynn - Embedded World 2019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944320-DF2F-42C8-86BA-C2910E104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FC2E4-A527-40F1-8298-97D9AB5FDC82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335026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DAEE3F-11FB-406D-A8D5-36D5C0E4D0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9327" y="0"/>
            <a:ext cx="9233345" cy="6891817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FCB5F1C-B770-4AFD-8723-36FC14221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C. O'Flynn - Embedded World 2019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6550DD-3983-4860-B335-12B290DBF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FC2E4-A527-40F1-8298-97D9AB5FDC82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528805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08A1AD4-B84E-44C0-B877-68F044D711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3048" y="0"/>
            <a:ext cx="5465903" cy="6858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393C10C-B73F-4DCA-A1F6-59586AEB8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C. O'Flynn - Embedded World 2019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6BF236-02B9-4D40-B8AE-94018E0DD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FC2E4-A527-40F1-8298-97D9AB5FDC82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950998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2720</TotalTime>
  <Words>1520</Words>
  <Application>Microsoft Office PowerPoint</Application>
  <PresentationFormat>Widescreen</PresentationFormat>
  <Paragraphs>303</Paragraphs>
  <Slides>51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6" baseType="lpstr">
      <vt:lpstr>Arial</vt:lpstr>
      <vt:lpstr>Calibri</vt:lpstr>
      <vt:lpstr>Calibri Light</vt:lpstr>
      <vt:lpstr>Wingdings</vt:lpstr>
      <vt:lpstr>Office Theme</vt:lpstr>
      <vt:lpstr>Breaking Security: Power Analysis &amp; Fault Injection Attacks</vt:lpstr>
      <vt:lpstr>About Me</vt:lpstr>
      <vt:lpstr>Embedded Security: We’ve Got Solutions!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went wrong??</vt:lpstr>
      <vt:lpstr>Example Solution: Platform Security Architecture</vt:lpstr>
      <vt:lpstr>PowerPoint Presentation</vt:lpstr>
      <vt:lpstr>Reality: Consumer IoT Device (Released 2018)</vt:lpstr>
      <vt:lpstr>Why care about “advanced” attacks?</vt:lpstr>
      <vt:lpstr>Power Analysis &amp; Fault Injection</vt:lpstr>
      <vt:lpstr>Part 1 – Side Channel Analysis</vt:lpstr>
      <vt:lpstr>ChipWhisperer Project – Open Source!</vt:lpstr>
      <vt:lpstr>ChipWhisperer Project – Open Source!</vt:lpstr>
      <vt:lpstr>Side-Channel – Expensive, Lab Required, etc.</vt:lpstr>
      <vt:lpstr>Side-Channel – Even Cheaper??</vt:lpstr>
      <vt:lpstr>PowerPoint Presentation</vt:lpstr>
      <vt:lpstr>PowerPoint Presentation</vt:lpstr>
      <vt:lpstr>PowerPoint Presentation</vt:lpstr>
      <vt:lpstr>Would PSA TBSA have helped?</vt:lpstr>
      <vt:lpstr>Power Analysis Theory</vt:lpstr>
      <vt:lpstr>PowerPoint Presentation</vt:lpstr>
      <vt:lpstr>Applying to AES</vt:lpstr>
      <vt:lpstr>Selecting Secure Devices?</vt:lpstr>
      <vt:lpstr>Still Problems</vt:lpstr>
      <vt:lpstr>We might yet have hope…</vt:lpstr>
      <vt:lpstr>Enough Chat – Let’s Attack!</vt:lpstr>
      <vt:lpstr>How to protect against this?</vt:lpstr>
      <vt:lpstr>Part 2 – Fault Injection</vt:lpstr>
      <vt:lpstr>What can you do #1: LPC1114 CRP Levels</vt:lpstr>
      <vt:lpstr>Hardware Setup</vt:lpstr>
      <vt:lpstr>Bootloader Commands</vt:lpstr>
      <vt:lpstr>Read Memory Attempt</vt:lpstr>
      <vt:lpstr>Expected Results</vt:lpstr>
      <vt:lpstr>Enough Chat – Let’s see this work!</vt:lpstr>
      <vt:lpstr>What can you do #2?</vt:lpstr>
      <vt:lpstr>Trezor Bitcoin Wallet</vt:lpstr>
      <vt:lpstr>wLength  Host Provided Max Request Size</vt:lpstr>
      <vt:lpstr>Example: USB Stack in Trezor</vt:lpstr>
      <vt:lpstr>Example: USB Stack in Trezor</vt:lpstr>
      <vt:lpstr>Validate Possibility: Emulate Fault with Debugger</vt:lpstr>
      <vt:lpstr>PowerPoint Presentation</vt:lpstr>
      <vt:lpstr>PowerPoint Presentation</vt:lpstr>
      <vt:lpstr>How to protect against this?</vt:lpstr>
      <vt:lpstr>What Can You Do?</vt:lpstr>
      <vt:lpstr>How To Learn?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Breaking Security: Power Analysis &amp; Fault Injection Attacks</dc:title>
  <dc:creator>Colin O'Flynn</dc:creator>
  <cp:lastModifiedBy>Colin O'Flynn</cp:lastModifiedBy>
  <cp:revision>38</cp:revision>
  <dcterms:created xsi:type="dcterms:W3CDTF">2019-02-24T09:29:27Z</dcterms:created>
  <dcterms:modified xsi:type="dcterms:W3CDTF">2019-02-26T21:49:55Z</dcterms:modified>
</cp:coreProperties>
</file>